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6.jp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71" r:id="rId5"/>
    <p:sldId id="267" r:id="rId6"/>
    <p:sldId id="268" r:id="rId7"/>
    <p:sldId id="259" r:id="rId8"/>
    <p:sldId id="260" r:id="rId9"/>
    <p:sldId id="261" r:id="rId10"/>
    <p:sldId id="262" r:id="rId11"/>
    <p:sldId id="263" r:id="rId12"/>
    <p:sldId id="264" r:id="rId13"/>
    <p:sldId id="266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2" d="100"/>
          <a:sy n="82" d="100"/>
        </p:scale>
        <p:origin x="82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ebee9230e4_2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ebee9230e4_2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ebee9230e4_2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ebee9230e4_2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ebee9230e4_2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ebee9230e4_2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ebec2e12b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ebec2e12b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ebec2e12b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ebec2e12b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ebee9230e4_2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ebee9230e4_2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ebee9230e4_2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ebee9230e4_2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0901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ebee9230e4_2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ebee9230e4_2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6787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ebee9230e4_2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ebee9230e4_2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5888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bee9230e4_2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bee9230e4_2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ebee9230e4_2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ebee9230e4_2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ebee9230e4_2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ebee9230e4_2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146600" y="2883300"/>
            <a:ext cx="88332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Team Details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 dirty="0"/>
              <a:t>Team Name: Agrifusion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 dirty="0"/>
              <a:t>Team Leader Name: Ayush Thakur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 dirty="0"/>
              <a:t>Problem Statement: Tech Solutions Making Regenerative Agriculture Remunerative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198150" y="701104"/>
            <a:ext cx="87477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Architecture diagram of the proposed solution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418CF4-3222-9AAE-F1C2-CD9140B28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114" y="1099119"/>
            <a:ext cx="4113772" cy="36523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D260DD-2106-A0CE-CC3E-9A66AE8D8523}"/>
              </a:ext>
            </a:extLst>
          </p:cNvPr>
          <p:cNvSpPr txBox="1"/>
          <p:nvPr/>
        </p:nvSpPr>
        <p:spPr>
          <a:xfrm>
            <a:off x="4122549" y="4751518"/>
            <a:ext cx="898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 1.7</a:t>
            </a:r>
          </a:p>
          <a:p>
            <a:endParaRPr lang="en-IN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158825" y="904075"/>
            <a:ext cx="87477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Technologies to be used in the solution</a:t>
            </a:r>
            <a:endParaRPr sz="18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DE5A9F-E62D-61CE-51F9-3B119A33845A}"/>
              </a:ext>
            </a:extLst>
          </p:cNvPr>
          <p:cNvSpPr/>
          <p:nvPr/>
        </p:nvSpPr>
        <p:spPr>
          <a:xfrm>
            <a:off x="0" y="1520630"/>
            <a:ext cx="2224006" cy="1276545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FABE8D-7770-3C89-3631-D0D0D26F280F}"/>
              </a:ext>
            </a:extLst>
          </p:cNvPr>
          <p:cNvSpPr/>
          <p:nvPr/>
        </p:nvSpPr>
        <p:spPr>
          <a:xfrm>
            <a:off x="1666066" y="3230425"/>
            <a:ext cx="1642821" cy="1276545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9966BB-9E7C-E73D-8EF6-368CD42BD82D}"/>
              </a:ext>
            </a:extLst>
          </p:cNvPr>
          <p:cNvSpPr/>
          <p:nvPr/>
        </p:nvSpPr>
        <p:spPr>
          <a:xfrm>
            <a:off x="3122908" y="1532254"/>
            <a:ext cx="2014779" cy="1108128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BD1011-7E5E-56A1-68B8-2C7E24638A0E}"/>
              </a:ext>
            </a:extLst>
          </p:cNvPr>
          <p:cNvSpPr/>
          <p:nvPr/>
        </p:nvSpPr>
        <p:spPr>
          <a:xfrm>
            <a:off x="5137687" y="3409298"/>
            <a:ext cx="1853782" cy="977032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BDAF09-AE70-8217-E49F-1246B236E8CB}"/>
              </a:ext>
            </a:extLst>
          </p:cNvPr>
          <p:cNvSpPr/>
          <p:nvPr/>
        </p:nvSpPr>
        <p:spPr>
          <a:xfrm>
            <a:off x="5912603" y="1650074"/>
            <a:ext cx="2688955" cy="959311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>
          <a:xfrm>
            <a:off x="198150" y="688043"/>
            <a:ext cx="87477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Estimated implementation cost (optional)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DE7407-83AA-2CC8-8814-3B775CE7F67F}"/>
              </a:ext>
            </a:extLst>
          </p:cNvPr>
          <p:cNvSpPr txBox="1"/>
          <p:nvPr/>
        </p:nvSpPr>
        <p:spPr>
          <a:xfrm>
            <a:off x="396300" y="1075471"/>
            <a:ext cx="87477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is integration of both software and hardware.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software:-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are using open source free </a:t>
            </a: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softwares l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ike pytorch , yolo , python , tensor flow and etc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Hardware:-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are using</a:t>
            </a:r>
          </a:p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BE6440-94C9-0E3D-EDEA-88419DCE4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91484"/>
              </p:ext>
            </p:extLst>
          </p:nvPr>
        </p:nvGraphicFramePr>
        <p:xfrm>
          <a:off x="311692" y="2210057"/>
          <a:ext cx="8521701" cy="2651760"/>
        </p:xfrm>
        <a:graphic>
          <a:graphicData uri="http://schemas.openxmlformats.org/drawingml/2006/table">
            <a:tbl>
              <a:tblPr/>
              <a:tblGrid>
                <a:gridCol w="2840567">
                  <a:extLst>
                    <a:ext uri="{9D8B030D-6E8A-4147-A177-3AD203B41FA5}">
                      <a16:colId xmlns:a16="http://schemas.microsoft.com/office/drawing/2014/main" val="212439399"/>
                    </a:ext>
                  </a:extLst>
                </a:gridCol>
                <a:gridCol w="2840567">
                  <a:extLst>
                    <a:ext uri="{9D8B030D-6E8A-4147-A177-3AD203B41FA5}">
                      <a16:colId xmlns:a16="http://schemas.microsoft.com/office/drawing/2014/main" val="2724025581"/>
                    </a:ext>
                  </a:extLst>
                </a:gridCol>
                <a:gridCol w="2840567">
                  <a:extLst>
                    <a:ext uri="{9D8B030D-6E8A-4147-A177-3AD203B41FA5}">
                      <a16:colId xmlns:a16="http://schemas.microsoft.com/office/drawing/2014/main" val="294257763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I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I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rice (INR)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5232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Arduino Uno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₹820 - ₹2,050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248167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ESP8266 WiFi Module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₹410 - ₹820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20379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NPK Sensor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₹2,050 - ₹4,100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591419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Soil Moisture Sensor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₹164 - ₹820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9349977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DHT22 (Temperature and Humidity Sensor)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₹410 - ₹820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016295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RS-485 Module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₹410 - ₹1,230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627018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₹4,264 - ₹9,840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49015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158825" y="904075"/>
            <a:ext cx="87477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Brief about the idea</a:t>
            </a:r>
            <a:endParaRPr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D03924-FDA9-4086-B208-43A9E8DE6A57}"/>
              </a:ext>
            </a:extLst>
          </p:cNvPr>
          <p:cNvSpPr txBox="1"/>
          <p:nvPr/>
        </p:nvSpPr>
        <p:spPr>
          <a:xfrm>
            <a:off x="158825" y="1377520"/>
            <a:ext cx="8826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an AI-driven system that enhances agricultural practices through automated crop counting, disease detection, soil health assessment, and plant identification.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EBB1A2-68E7-4060-4BF0-A19B0DFDD0C4}"/>
              </a:ext>
            </a:extLst>
          </p:cNvPr>
          <p:cNvSpPr/>
          <p:nvPr/>
        </p:nvSpPr>
        <p:spPr>
          <a:xfrm>
            <a:off x="292736" y="2090381"/>
            <a:ext cx="1966551" cy="1155011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7723CB-900E-FA20-C285-37D9AB80E217}"/>
              </a:ext>
            </a:extLst>
          </p:cNvPr>
          <p:cNvSpPr/>
          <p:nvPr/>
        </p:nvSpPr>
        <p:spPr>
          <a:xfrm>
            <a:off x="4610371" y="2097861"/>
            <a:ext cx="1966551" cy="1155011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D6F287-2FCE-5A44-84DF-2B69289E2A2E}"/>
              </a:ext>
            </a:extLst>
          </p:cNvPr>
          <p:cNvSpPr/>
          <p:nvPr/>
        </p:nvSpPr>
        <p:spPr>
          <a:xfrm>
            <a:off x="2462523" y="2090381"/>
            <a:ext cx="1966551" cy="1155011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6A1AD4-B8C2-008A-050D-F9F8FF6E9DE7}"/>
              </a:ext>
            </a:extLst>
          </p:cNvPr>
          <p:cNvSpPr/>
          <p:nvPr/>
        </p:nvSpPr>
        <p:spPr>
          <a:xfrm>
            <a:off x="6780158" y="2081098"/>
            <a:ext cx="1966551" cy="1155011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5C55BD-1A90-9411-FDF4-E5B654A796BB}"/>
              </a:ext>
            </a:extLst>
          </p:cNvPr>
          <p:cNvSpPr txBox="1"/>
          <p:nvPr/>
        </p:nvSpPr>
        <p:spPr>
          <a:xfrm>
            <a:off x="330648" y="3510958"/>
            <a:ext cx="196655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1.1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Utilizing video frames for detection and counting of crops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F1890-DD3E-9CCC-5E69-AC6248A2AB94}"/>
              </a:ext>
            </a:extLst>
          </p:cNvPr>
          <p:cNvSpPr txBox="1"/>
          <p:nvPr/>
        </p:nvSpPr>
        <p:spPr>
          <a:xfrm>
            <a:off x="2456050" y="3509280"/>
            <a:ext cx="190584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1.2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Analyzing plant images to detect signs of disease.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FA1F07-5DA7-3FC0-85B6-ED8F6926364F}"/>
              </a:ext>
            </a:extLst>
          </p:cNvPr>
          <p:cNvSpPr txBox="1"/>
          <p:nvPr/>
        </p:nvSpPr>
        <p:spPr>
          <a:xfrm>
            <a:off x="4568519" y="3541750"/>
            <a:ext cx="203165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1.3 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Assessing soil health through various indicators such as moisture levels, nutrient content, and pH balance.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886FD5-A5C5-87EB-D79D-F3365DAA0436}"/>
              </a:ext>
            </a:extLst>
          </p:cNvPr>
          <p:cNvSpPr txBox="1"/>
          <p:nvPr/>
        </p:nvSpPr>
        <p:spPr>
          <a:xfrm>
            <a:off x="6821281" y="3564288"/>
            <a:ext cx="196957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1.4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a comprehensive database of plant textures for accurate identification.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975429-AA90-4E9D-56A0-10AC6144D3E6}"/>
              </a:ext>
            </a:extLst>
          </p:cNvPr>
          <p:cNvSpPr txBox="1"/>
          <p:nvPr/>
        </p:nvSpPr>
        <p:spPr>
          <a:xfrm>
            <a:off x="897136" y="3270620"/>
            <a:ext cx="1177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Fig 1.1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F893FE-DD67-3733-9741-638F2F83F3D3}"/>
              </a:ext>
            </a:extLst>
          </p:cNvPr>
          <p:cNvSpPr txBox="1"/>
          <p:nvPr/>
        </p:nvSpPr>
        <p:spPr>
          <a:xfrm>
            <a:off x="3061699" y="3280058"/>
            <a:ext cx="790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Fig 1.2</a:t>
            </a:r>
            <a:endParaRPr lang="en-IN" b="1" dirty="0"/>
          </a:p>
          <a:p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61C72A-A3D9-AEB8-F5C6-F0E19DCEB858}"/>
              </a:ext>
            </a:extLst>
          </p:cNvPr>
          <p:cNvSpPr txBox="1"/>
          <p:nvPr/>
        </p:nvSpPr>
        <p:spPr>
          <a:xfrm>
            <a:off x="5165235" y="3289378"/>
            <a:ext cx="790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Fig 1.3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F7FB11-F687-D688-7C75-B992C173D4E3}"/>
              </a:ext>
            </a:extLst>
          </p:cNvPr>
          <p:cNvSpPr txBox="1"/>
          <p:nvPr/>
        </p:nvSpPr>
        <p:spPr>
          <a:xfrm>
            <a:off x="7161082" y="3279309"/>
            <a:ext cx="790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Fig 1.4</a:t>
            </a:r>
            <a:endParaRPr lang="en-IN" b="1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-21054" y="632972"/>
            <a:ext cx="8853346" cy="92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Opportunities</a:t>
            </a:r>
            <a:endParaRPr sz="1600" dirty="0"/>
          </a:p>
          <a:p>
            <a: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600" dirty="0"/>
              <a:t>How different is it from any of the other existing ideas?</a:t>
            </a:r>
            <a:endParaRPr lang="en-GB" dirty="0"/>
          </a:p>
          <a:p>
            <a:pPr marL="114300">
              <a:buSzPts val="1800"/>
            </a:pPr>
            <a:r>
              <a:rPr lang="en-GB" dirty="0"/>
              <a:t>     </a:t>
            </a:r>
            <a:r>
              <a:rPr lang="en-GB" b="1" dirty="0"/>
              <a:t>Table 1.1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endParaRPr sz="18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825C773-2BFE-B8F8-168E-B87408387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608841"/>
              </p:ext>
            </p:extLst>
          </p:nvPr>
        </p:nvGraphicFramePr>
        <p:xfrm>
          <a:off x="1098143" y="1594153"/>
          <a:ext cx="7291149" cy="3418278"/>
        </p:xfrm>
        <a:graphic>
          <a:graphicData uri="http://schemas.openxmlformats.org/drawingml/2006/table">
            <a:tbl>
              <a:tblPr/>
              <a:tblGrid>
                <a:gridCol w="2430383">
                  <a:extLst>
                    <a:ext uri="{9D8B030D-6E8A-4147-A177-3AD203B41FA5}">
                      <a16:colId xmlns:a16="http://schemas.microsoft.com/office/drawing/2014/main" val="3315337078"/>
                    </a:ext>
                  </a:extLst>
                </a:gridCol>
                <a:gridCol w="2430383">
                  <a:extLst>
                    <a:ext uri="{9D8B030D-6E8A-4147-A177-3AD203B41FA5}">
                      <a16:colId xmlns:a16="http://schemas.microsoft.com/office/drawing/2014/main" val="1831452726"/>
                    </a:ext>
                  </a:extLst>
                </a:gridCol>
                <a:gridCol w="2430383">
                  <a:extLst>
                    <a:ext uri="{9D8B030D-6E8A-4147-A177-3AD203B41FA5}">
                      <a16:colId xmlns:a16="http://schemas.microsoft.com/office/drawing/2014/main" val="1012701429"/>
                    </a:ext>
                  </a:extLst>
                </a:gridCol>
              </a:tblGrid>
              <a:tr h="260786">
                <a:tc>
                  <a:txBody>
                    <a:bodyPr/>
                    <a:lstStyle/>
                    <a:p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Factors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Existing Solutions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Our Solution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5739451"/>
                  </a:ext>
                </a:extLst>
              </a:tr>
              <a:tr h="990988"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Integration of Multiple Functionalities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Often focus on a single aspect, such as crop monitoring or soil health assessment.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Combines multiple functions (crop counting, disease detection, soil health assessment, and plant identification) into a single, comprehensive platform.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4226285"/>
                  </a:ext>
                </a:extLst>
              </a:tr>
              <a:tr h="990988"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 of Video Frames for Crop Detection and Counting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Typically rely on static images or manual counting methods.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Leverages continuous video frames to provide real-time, accurate crop counting, enhancing monitoring precision and reducing labor.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6735455"/>
                  </a:ext>
                </a:extLst>
              </a:tr>
              <a:tr h="1173538"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Advanced Disease Detection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May use basic image recognition for disease detection, often limited to specific diseases.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Employs AI and machine learning algorithms to analyze plant images, detect a wide range of diseases, and provide early warnings and treatment recommendations.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258708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136980" y="628674"/>
            <a:ext cx="8747700" cy="79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Opportunities</a:t>
            </a:r>
            <a:endParaRPr sz="1600" dirty="0"/>
          </a:p>
          <a:p>
            <a: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600" dirty="0"/>
              <a:t>How different is it from any of the other existing ideas?</a:t>
            </a:r>
            <a:endParaRPr lang="en-GB" dirty="0"/>
          </a:p>
          <a:p>
            <a:pPr marL="114300">
              <a:buSzPts val="1800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1.2</a:t>
            </a:r>
          </a:p>
          <a:p>
            <a:pPr marL="114300" lvl="0" rtl="0">
              <a:spcBef>
                <a:spcPts val="0"/>
              </a:spcBef>
              <a:spcAft>
                <a:spcPts val="0"/>
              </a:spcAft>
              <a:buSzPts val="1800"/>
            </a:pPr>
            <a:endParaRPr lang="en-GB" sz="16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sz="18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825C773-2BFE-B8F8-168E-B87408387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4145582"/>
              </p:ext>
            </p:extLst>
          </p:nvPr>
        </p:nvGraphicFramePr>
        <p:xfrm>
          <a:off x="1016577" y="1574465"/>
          <a:ext cx="7291149" cy="3418278"/>
        </p:xfrm>
        <a:graphic>
          <a:graphicData uri="http://schemas.openxmlformats.org/drawingml/2006/table">
            <a:tbl>
              <a:tblPr/>
              <a:tblGrid>
                <a:gridCol w="2430383">
                  <a:extLst>
                    <a:ext uri="{9D8B030D-6E8A-4147-A177-3AD203B41FA5}">
                      <a16:colId xmlns:a16="http://schemas.microsoft.com/office/drawing/2014/main" val="3315337078"/>
                    </a:ext>
                  </a:extLst>
                </a:gridCol>
                <a:gridCol w="2430383">
                  <a:extLst>
                    <a:ext uri="{9D8B030D-6E8A-4147-A177-3AD203B41FA5}">
                      <a16:colId xmlns:a16="http://schemas.microsoft.com/office/drawing/2014/main" val="1831452726"/>
                    </a:ext>
                  </a:extLst>
                </a:gridCol>
                <a:gridCol w="2430383">
                  <a:extLst>
                    <a:ext uri="{9D8B030D-6E8A-4147-A177-3AD203B41FA5}">
                      <a16:colId xmlns:a16="http://schemas.microsoft.com/office/drawing/2014/main" val="1012701429"/>
                    </a:ext>
                  </a:extLst>
                </a:gridCol>
              </a:tblGrid>
              <a:tr h="260786">
                <a:tc>
                  <a:txBody>
                    <a:bodyPr/>
                    <a:lstStyle/>
                    <a:p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Factors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Existing Solutions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Our Solution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5739451"/>
                  </a:ext>
                </a:extLst>
              </a:tr>
              <a:tr h="9909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Soil Health Assessment</a:t>
                      </a:r>
                    </a:p>
                    <a:p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Often focuses on single indicators (e.g., moisture, pH)</a:t>
                      </a:r>
                    </a:p>
                    <a:p>
                      <a:endParaRPr lang="en-GB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Assesses multiple indicators (moisture, nutrients, pH) using IoT sensors and AI for a holistic view.</a:t>
                      </a:r>
                    </a:p>
                    <a:p>
                      <a:endParaRPr lang="en-GB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4226285"/>
                  </a:ext>
                </a:extLst>
              </a:tr>
              <a:tr h="9909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Plant Texture Database</a:t>
                      </a:r>
                    </a:p>
                    <a:p>
                      <a:endParaRPr lang="en-GB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May have limited databases for plant identification.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Builds a comprehensive, AI-driven database for faster and more accurate plant identification across diverse species.</a:t>
                      </a:r>
                    </a:p>
                    <a:p>
                      <a:endParaRPr lang="en-GB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6735455"/>
                  </a:ext>
                </a:extLst>
              </a:tr>
              <a:tr h="11735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Analysis</a:t>
                      </a:r>
                    </a:p>
                    <a:p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Requires manual input and analysis</a:t>
                      </a:r>
                    </a:p>
                    <a:p>
                      <a:endParaRPr lang="en-GB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Provides automated, real-time analysis and feedback for efficient decision-making.</a:t>
                      </a:r>
                    </a:p>
                    <a:p>
                      <a:endParaRPr lang="en-GB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2587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0186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145762" y="596201"/>
            <a:ext cx="87477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Opportunities</a:t>
            </a:r>
            <a:endParaRPr sz="1600" dirty="0"/>
          </a:p>
          <a:p>
            <a: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600" dirty="0"/>
              <a:t>How will it be able to solve the problem?</a:t>
            </a:r>
          </a:p>
          <a:p>
            <a:pPr marL="114300">
              <a:buSzPts val="1800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1.3</a:t>
            </a:r>
          </a:p>
          <a:p>
            <a:pPr marL="114300" lvl="0" algn="ctr" rtl="0">
              <a:spcBef>
                <a:spcPts val="0"/>
              </a:spcBef>
              <a:spcAft>
                <a:spcPts val="0"/>
              </a:spcAft>
              <a:buSzPts val="1800"/>
            </a:pPr>
            <a:endParaRPr sz="1600" dirty="0"/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endParaRPr sz="16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D60B108-54F8-5093-4DEC-7254665EB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178532"/>
              </p:ext>
            </p:extLst>
          </p:nvPr>
        </p:nvGraphicFramePr>
        <p:xfrm>
          <a:off x="1262027" y="1261424"/>
          <a:ext cx="6822282" cy="3805788"/>
        </p:xfrm>
        <a:graphic>
          <a:graphicData uri="http://schemas.openxmlformats.org/drawingml/2006/table">
            <a:tbl>
              <a:tblPr/>
              <a:tblGrid>
                <a:gridCol w="2274094">
                  <a:extLst>
                    <a:ext uri="{9D8B030D-6E8A-4147-A177-3AD203B41FA5}">
                      <a16:colId xmlns:a16="http://schemas.microsoft.com/office/drawing/2014/main" val="1456952209"/>
                    </a:ext>
                  </a:extLst>
                </a:gridCol>
                <a:gridCol w="2274094">
                  <a:extLst>
                    <a:ext uri="{9D8B030D-6E8A-4147-A177-3AD203B41FA5}">
                      <a16:colId xmlns:a16="http://schemas.microsoft.com/office/drawing/2014/main" val="1515607490"/>
                    </a:ext>
                  </a:extLst>
                </a:gridCol>
                <a:gridCol w="2274094">
                  <a:extLst>
                    <a:ext uri="{9D8B030D-6E8A-4147-A177-3AD203B41FA5}">
                      <a16:colId xmlns:a16="http://schemas.microsoft.com/office/drawing/2014/main" val="958347064"/>
                    </a:ext>
                  </a:extLst>
                </a:gridCol>
              </a:tblGrid>
              <a:tr h="173416">
                <a:tc>
                  <a:txBody>
                    <a:bodyPr/>
                    <a:lstStyle/>
                    <a:p>
                      <a:pPr algn="l"/>
                      <a:r>
                        <a:rPr lang="en-IN" sz="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Technology</a:t>
                      </a:r>
                    </a:p>
                  </a:txBody>
                  <a:tcPr marL="52025" marR="52025" marT="26012" marB="260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Implementation</a:t>
                      </a:r>
                    </a:p>
                  </a:txBody>
                  <a:tcPr marL="52025" marR="52025" marT="26012" marB="260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Benefit</a:t>
                      </a:r>
                    </a:p>
                  </a:txBody>
                  <a:tcPr marL="52025" marR="52025" marT="26012" marB="260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8346424"/>
                  </a:ext>
                </a:extLst>
              </a:tr>
              <a:tr h="658982">
                <a:tc>
                  <a:txBody>
                    <a:bodyPr/>
                    <a:lstStyle/>
                    <a:p>
                      <a:pPr algn="l"/>
                      <a:r>
                        <a:rPr lang="en-IN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Automated Crop Counting</a:t>
                      </a:r>
                    </a:p>
                  </a:txBody>
                  <a:tcPr marL="52025" marR="52025" marT="26012" marB="260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Drones or stationary cameras capture field video. AI algorithms analyze video frames, counting crops in real-time and updating records continuously.</a:t>
                      </a:r>
                    </a:p>
                  </a:txBody>
                  <a:tcPr marL="52025" marR="52025" marT="26012" marB="260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Saves time and labour compared to manual counting. Provides accurate and up-to-date crop stand data.</a:t>
                      </a:r>
                    </a:p>
                  </a:txBody>
                  <a:tcPr marL="52025" marR="52025" marT="26012" marB="260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5965437"/>
                  </a:ext>
                </a:extLst>
              </a:tr>
              <a:tr h="1290725">
                <a:tc>
                  <a:txBody>
                    <a:bodyPr/>
                    <a:lstStyle/>
                    <a:p>
                      <a:pPr algn="l"/>
                      <a:r>
                        <a:rPr lang="en-IN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Disease Detection</a:t>
                      </a:r>
                    </a:p>
                  </a:txBody>
                  <a:tcPr marL="52025" marR="52025" marT="26012" marB="260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Farmers upload images of plants.  System analyzes images for disease symptoms using image recognition and machine learning.  Compares analysis to a disease database and suggests treatment options.</a:t>
                      </a:r>
                    </a:p>
                  </a:txBody>
                  <a:tcPr marL="52025" marR="52025" marT="26012" marB="260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Early detection of plant diseases, allowing for prompt action and minimizing crop damage.  Improved decision-making regarding treatment strategies.</a:t>
                      </a:r>
                    </a:p>
                  </a:txBody>
                  <a:tcPr marL="52025" marR="52025" marT="26012" marB="260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0970576"/>
                  </a:ext>
                </a:extLst>
              </a:tr>
              <a:tr h="780373">
                <a:tc>
                  <a:txBody>
                    <a:bodyPr/>
                    <a:lstStyle/>
                    <a:p>
                      <a:pPr algn="l"/>
                      <a:r>
                        <a:rPr lang="en-IN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Soil Health Assessment</a:t>
                      </a:r>
                    </a:p>
                  </a:txBody>
                  <a:tcPr marL="52025" marR="52025" marT="26012" marB="260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Sensors placed in the soil measure moisture, nutrient levels, and pH data.  AI analyzes sensor data to provide actionable insights and recommendations for soil management.</a:t>
                      </a:r>
                    </a:p>
                  </a:txBody>
                  <a:tcPr marL="52025" marR="52025" marT="26012" marB="260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Comprehensive understanding of soil health conditions. Optimizes resource use (water, fertilizer) based on real-time data.</a:t>
                      </a:r>
                    </a:p>
                  </a:txBody>
                  <a:tcPr marL="52025" marR="52025" marT="26012" marB="260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7957429"/>
                  </a:ext>
                </a:extLst>
              </a:tr>
              <a:tr h="901764">
                <a:tc>
                  <a:txBody>
                    <a:bodyPr/>
                    <a:lstStyle/>
                    <a:p>
                      <a:pPr algn="l"/>
                      <a:r>
                        <a:rPr lang="en-IN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Plant Identification</a:t>
                      </a:r>
                    </a:p>
                  </a:txBody>
                  <a:tcPr marL="52025" marR="52025" marT="26012" marB="260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Farmers capture images of unknown plants. </a:t>
                      </a:r>
                    </a:p>
                    <a:p>
                      <a:pPr algn="l"/>
                      <a:r>
                        <a:rPr lang="en-GB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AI and machine learning algorithms match images against a comprehensive plant texture database for accurate identification.</a:t>
                      </a:r>
                    </a:p>
                  </a:txBody>
                  <a:tcPr marL="52025" marR="52025" marT="26012" marB="260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Efficient identification of plants, including weeds and beneficial species. Improved knowledge of field conditions for better management decisions.</a:t>
                      </a:r>
                    </a:p>
                  </a:txBody>
                  <a:tcPr marL="52025" marR="52025" marT="26012" marB="260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45115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6361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435"/>
            <a:ext cx="9144000" cy="514593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158825" y="904075"/>
            <a:ext cx="87477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Opportunities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 dirty="0"/>
              <a:t>USP of the proposed solution</a:t>
            </a:r>
            <a:endParaRPr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8A93E-806E-9201-8CB9-D6E8D4F5A952}"/>
              </a:ext>
            </a:extLst>
          </p:cNvPr>
          <p:cNvSpPr txBox="1"/>
          <p:nvPr/>
        </p:nvSpPr>
        <p:spPr>
          <a:xfrm>
            <a:off x="616226" y="1850304"/>
            <a:ext cx="51087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All-in-One Integrated Platform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86194F-077B-037E-6F3C-5909183FAB86}"/>
              </a:ext>
            </a:extLst>
          </p:cNvPr>
          <p:cNvSpPr txBox="1"/>
          <p:nvPr/>
        </p:nvSpPr>
        <p:spPr>
          <a:xfrm>
            <a:off x="616226" y="2158081"/>
            <a:ext cx="46287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Video-Based Crop Monitoring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21A0B5-1712-3EB2-1423-6B2A904310EB}"/>
              </a:ext>
            </a:extLst>
          </p:cNvPr>
          <p:cNvSpPr txBox="1"/>
          <p:nvPr/>
        </p:nvSpPr>
        <p:spPr>
          <a:xfrm>
            <a:off x="616226" y="2474397"/>
            <a:ext cx="46287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AI-Driven Disease Detection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270331-E056-1AAD-5CFE-DCC70E5E813A}"/>
              </a:ext>
            </a:extLst>
          </p:cNvPr>
          <p:cNvSpPr txBox="1"/>
          <p:nvPr/>
        </p:nvSpPr>
        <p:spPr>
          <a:xfrm>
            <a:off x="616226" y="2797175"/>
            <a:ext cx="46287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Comprehensive Soil Health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41BAB4-20A2-8DAC-C783-D562487A240C}"/>
              </a:ext>
            </a:extLst>
          </p:cNvPr>
          <p:cNvSpPr txBox="1"/>
          <p:nvPr/>
        </p:nvSpPr>
        <p:spPr>
          <a:xfrm>
            <a:off x="616226" y="3125114"/>
            <a:ext cx="46287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Extensive Plant Texture Database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88AB6B-AA5F-E153-7AD8-269BE1C5C13E}"/>
              </a:ext>
            </a:extLst>
          </p:cNvPr>
          <p:cNvSpPr txBox="1"/>
          <p:nvPr/>
        </p:nvSpPr>
        <p:spPr>
          <a:xfrm>
            <a:off x="616226" y="3447002"/>
            <a:ext cx="53268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and Automated Data-Driven Decision Making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0120E3-B5DC-CE17-54C0-6099EF469FC8}"/>
              </a:ext>
            </a:extLst>
          </p:cNvPr>
          <p:cNvSpPr txBox="1"/>
          <p:nvPr/>
        </p:nvSpPr>
        <p:spPr>
          <a:xfrm>
            <a:off x="624813" y="3780217"/>
            <a:ext cx="46277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 and Adaptability</a:t>
            </a:r>
          </a:p>
        </p:txBody>
      </p:sp>
    </p:spTree>
    <p:extLst>
      <p:ext uri="{BB962C8B-B14F-4D97-AF65-F5344CB8AC3E}">
        <p14:creationId xmlns:p14="http://schemas.microsoft.com/office/powerpoint/2010/main" val="1537375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158825" y="904075"/>
            <a:ext cx="87477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List of features offered by the solution</a:t>
            </a:r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3DC7D2-0648-5AC6-AFBE-054CAE9AA62B}"/>
              </a:ext>
            </a:extLst>
          </p:cNvPr>
          <p:cNvSpPr txBox="1"/>
          <p:nvPr/>
        </p:nvSpPr>
        <p:spPr>
          <a:xfrm>
            <a:off x="158825" y="1299416"/>
            <a:ext cx="859481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Crop Counting:</a:t>
            </a:r>
          </a:p>
          <a:p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E28FB2-00E5-9B30-06EE-FB71CDFD23C5}"/>
              </a:ext>
            </a:extLst>
          </p:cNvPr>
          <p:cNvSpPr txBox="1"/>
          <p:nvPr/>
        </p:nvSpPr>
        <p:spPr>
          <a:xfrm>
            <a:off x="472698" y="1577735"/>
            <a:ext cx="85926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Utilizing video frames to detect and count crops by identifying blue dots representing plants . Each detected blue dot increments the crop count.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6ED8B5-D1B6-945A-3EE9-F7348C2C820E}"/>
              </a:ext>
            </a:extLst>
          </p:cNvPr>
          <p:cNvSpPr txBox="1"/>
          <p:nvPr/>
        </p:nvSpPr>
        <p:spPr>
          <a:xfrm>
            <a:off x="158825" y="2137905"/>
            <a:ext cx="8728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Disease Detection:</a:t>
            </a:r>
          </a:p>
          <a:p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78BA1E-6451-149E-CC72-50C63E9C5162}"/>
              </a:ext>
            </a:extLst>
          </p:cNvPr>
          <p:cNvSpPr txBox="1"/>
          <p:nvPr/>
        </p:nvSpPr>
        <p:spPr>
          <a:xfrm>
            <a:off x="472698" y="2418626"/>
            <a:ext cx="86713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Analyzing plant images to detect signs of disease. Implementing machine learning algorithms for early and accurate disease diagnosis.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395D09-8D3B-B49C-5CD9-4EB4A8C3CB6F}"/>
              </a:ext>
            </a:extLst>
          </p:cNvPr>
          <p:cNvSpPr txBox="1"/>
          <p:nvPr/>
        </p:nvSpPr>
        <p:spPr>
          <a:xfrm>
            <a:off x="207678" y="3051334"/>
            <a:ext cx="8728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Soil Health Assessment: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C746E1-A73E-2982-EF9E-EFE4E122086A}"/>
              </a:ext>
            </a:extLst>
          </p:cNvPr>
          <p:cNvSpPr txBox="1"/>
          <p:nvPr/>
        </p:nvSpPr>
        <p:spPr>
          <a:xfrm>
            <a:off x="472698" y="3359175"/>
            <a:ext cx="85926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Assessing soil health through various indicators such as moisture levels, nutrient content, and pH balance . Providing actionable insights to farmers for optimal soil management.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C5649-52C7-D0EC-CBA8-CF6B8F7D7F5C}"/>
              </a:ext>
            </a:extLst>
          </p:cNvPr>
          <p:cNvSpPr txBox="1"/>
          <p:nvPr/>
        </p:nvSpPr>
        <p:spPr>
          <a:xfrm>
            <a:off x="207678" y="3914894"/>
            <a:ext cx="8808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Plant Identification Based on Leaf Texture: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52B634-4DA4-C1B2-07A2-9AEB86F2D053}"/>
              </a:ext>
            </a:extLst>
          </p:cNvPr>
          <p:cNvSpPr txBox="1"/>
          <p:nvPr/>
        </p:nvSpPr>
        <p:spPr>
          <a:xfrm>
            <a:off x="472698" y="4190236"/>
            <a:ext cx="88789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image processing techniques to identify plants based on the unique texture of their leaves . Building a comprehensive database of plant textures for accurate identification.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412642"/>
            <a:ext cx="9144000" cy="555614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198150" y="451325"/>
            <a:ext cx="87477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Process flow diagram or Use-case diagram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6798A9-CB27-7B16-3903-AD8251CDA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3714" y="909274"/>
            <a:ext cx="4061139" cy="38497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89B776-458C-C62B-DE6A-2B9DD28C4201}"/>
              </a:ext>
            </a:extLst>
          </p:cNvPr>
          <p:cNvSpPr txBox="1"/>
          <p:nvPr/>
        </p:nvSpPr>
        <p:spPr>
          <a:xfrm>
            <a:off x="4120469" y="4593475"/>
            <a:ext cx="1170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1.5</a:t>
            </a: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158825" y="904075"/>
            <a:ext cx="87477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Wireframes/Mock diagrams of the proposed solution (optional)</a:t>
            </a:r>
            <a:endParaRPr sz="1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F7712C-C2BC-FCCC-091E-D801C319D3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998" y="1329243"/>
            <a:ext cx="6015990" cy="338391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641551-0746-DF1A-D918-910F73A4DBDB}"/>
              </a:ext>
            </a:extLst>
          </p:cNvPr>
          <p:cNvSpPr txBox="1"/>
          <p:nvPr/>
        </p:nvSpPr>
        <p:spPr>
          <a:xfrm>
            <a:off x="2138765" y="4662498"/>
            <a:ext cx="49439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1.6: Basic Layout of System sensors for testing  soil health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</TotalTime>
  <Words>894</Words>
  <Application>Microsoft Office PowerPoint</Application>
  <PresentationFormat>On-screen Show (16:9)</PresentationFormat>
  <Paragraphs>118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Times New Roman</vt:lpstr>
      <vt:lpstr>Wingdings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Ayush</dc:creator>
  <cp:lastModifiedBy>Ayush Thakur</cp:lastModifiedBy>
  <cp:revision>14</cp:revision>
  <dcterms:modified xsi:type="dcterms:W3CDTF">2024-07-24T16:25:51Z</dcterms:modified>
</cp:coreProperties>
</file>